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88" r:id="rId3"/>
    <p:sldId id="257" r:id="rId4"/>
    <p:sldId id="261" r:id="rId5"/>
    <p:sldId id="391" r:id="rId6"/>
    <p:sldId id="389" r:id="rId7"/>
    <p:sldId id="268" r:id="rId8"/>
    <p:sldId id="390" r:id="rId9"/>
    <p:sldId id="362" r:id="rId10"/>
    <p:sldId id="370" r:id="rId11"/>
    <p:sldId id="371" r:id="rId12"/>
    <p:sldId id="372" r:id="rId13"/>
    <p:sldId id="374" r:id="rId14"/>
    <p:sldId id="392" r:id="rId15"/>
    <p:sldId id="375" r:id="rId16"/>
    <p:sldId id="376" r:id="rId17"/>
    <p:sldId id="377" r:id="rId18"/>
    <p:sldId id="378" r:id="rId19"/>
    <p:sldId id="259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1D1D"/>
    <a:srgbClr val="E4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9592" autoAdjust="0"/>
  </p:normalViewPr>
  <p:slideViewPr>
    <p:cSldViewPr>
      <p:cViewPr varScale="1">
        <p:scale>
          <a:sx n="72" d="100"/>
          <a:sy n="72" d="100"/>
        </p:scale>
        <p:origin x="-7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7EFE86-4519-460E-A167-9BE0FE681E27}" type="datetimeFigureOut">
              <a:rPr lang="zh-CN" altLang="en-US" smtClean="0"/>
              <a:pPr/>
              <a:t>2013/10/26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16870-F6D2-4EEA-8C0E-275BB651C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5755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16870-F6D2-4EEA-8C0E-275BB651CD2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增加项目中的关键技术点：移动分发等</a:t>
            </a:r>
            <a:r>
              <a:rPr lang="en-US" altLang="zh-CN" dirty="0" smtClean="0"/>
              <a:t>10</a:t>
            </a:r>
            <a:r>
              <a:rPr lang="zh-CN" altLang="en-US" dirty="0" smtClean="0"/>
              <a:t>个点列示一下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16870-F6D2-4EEA-8C0E-275BB651CD2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b="0" i="0" kern="120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要素：关键词：集中、分布式、移动应用分发</a:t>
            </a:r>
            <a:endParaRPr lang="en-US" altLang="zh-CN" sz="1200" b="0" i="0" kern="1200" dirty="0" smtClean="0">
              <a:solidFill>
                <a:schemeClr val="tx1"/>
              </a:solidFill>
              <a:latin typeface="+mj-ea"/>
              <a:ea typeface="+mn-ea"/>
              <a:cs typeface="+mn-cs"/>
            </a:endParaRPr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1.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数据源：报表大厅、核算（多个），手工离散数据</a:t>
            </a:r>
            <a:endParaRPr lang="en-US" altLang="zh-CN" sz="1200" b="0" i="0" kern="1200" dirty="0" smtClean="0">
              <a:solidFill>
                <a:schemeClr val="tx1"/>
              </a:solidFill>
              <a:latin typeface="+mj-ea"/>
              <a:ea typeface="+mn-ea"/>
              <a:cs typeface="+mn-cs"/>
            </a:endParaRPr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2.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中央数据仓库要划分层次，</a:t>
            </a:r>
            <a:r>
              <a:rPr lang="en-US" altLang="zh-CN" sz="1200" b="0" i="0" kern="120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3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层</a:t>
            </a:r>
            <a:endParaRPr lang="en-US" altLang="zh-CN" sz="1200" b="0" i="0" kern="1200" dirty="0" smtClean="0">
              <a:solidFill>
                <a:schemeClr val="tx1"/>
              </a:solidFill>
              <a:latin typeface="+mj-ea"/>
              <a:ea typeface="+mn-ea"/>
              <a:cs typeface="+mn-cs"/>
            </a:endParaRPr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4.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刘总提供建模工具，与数据仓库评级</a:t>
            </a:r>
            <a:endParaRPr lang="en-US" altLang="zh-CN" sz="1200" b="0" i="0" kern="1200" dirty="0" smtClean="0">
              <a:solidFill>
                <a:schemeClr val="tx1"/>
              </a:solidFill>
              <a:latin typeface="+mj-ea"/>
              <a:ea typeface="+mn-ea"/>
              <a:cs typeface="+mn-cs"/>
            </a:endParaRPr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5.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分析展现工具：</a:t>
            </a:r>
            <a:endParaRPr lang="en-US" altLang="zh-CN" sz="1200" b="0" i="0" kern="1200" baseline="0" dirty="0" smtClean="0">
              <a:solidFill>
                <a:schemeClr val="tx1"/>
              </a:solidFill>
              <a:latin typeface="+mj-ea"/>
              <a:ea typeface="+mn-ea"/>
              <a:cs typeface="+mn-cs"/>
            </a:endParaRPr>
          </a:p>
          <a:p>
            <a:r>
              <a:rPr lang="zh-CN" altLang="en-US" sz="1200" b="0" i="0" kern="1200" baseline="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主题列出标书描述的</a:t>
            </a:r>
            <a:endParaRPr lang="en-US" altLang="zh-CN" sz="1200" b="0" i="0" kern="1200" baseline="0" dirty="0" smtClean="0">
              <a:solidFill>
                <a:schemeClr val="tx1"/>
              </a:solidFill>
              <a:latin typeface="+mj-ea"/>
              <a:ea typeface="+mn-ea"/>
              <a:cs typeface="+mn-cs"/>
            </a:endParaRPr>
          </a:p>
          <a:p>
            <a:r>
              <a:rPr lang="en-US" altLang="zh-CN" sz="1200" b="0" i="0" kern="1200" baseline="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Portal </a:t>
            </a:r>
            <a:r>
              <a:rPr lang="zh-CN" altLang="en-US" sz="1200" b="0" i="0" kern="1200" baseline="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加统一身份认证，移动智能终端分发</a:t>
            </a:r>
            <a:endParaRPr lang="en-US" altLang="zh-CN" sz="1200" b="0" i="0" kern="1200" baseline="0" dirty="0" smtClean="0">
              <a:solidFill>
                <a:schemeClr val="tx1"/>
              </a:solidFill>
              <a:latin typeface="+mj-ea"/>
              <a:ea typeface="+mn-ea"/>
              <a:cs typeface="+mn-cs"/>
            </a:endParaRPr>
          </a:p>
          <a:p>
            <a:r>
              <a:rPr lang="zh-CN" altLang="en-US" sz="1200" b="0" i="0" kern="1200" baseline="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图中提供的图：左上两块去掉，图中的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3,5,7</a:t>
            </a:r>
            <a:r>
              <a:rPr lang="zh-CN" altLang="en-US" sz="1200" b="0" i="0" kern="1200" baseline="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去掉，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4</a:t>
            </a:r>
            <a:r>
              <a:rPr lang="zh-CN" altLang="en-US" sz="1200" b="0" i="0" kern="1200" baseline="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变成一条。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8</a:t>
            </a:r>
            <a:r>
              <a:rPr lang="zh-CN" altLang="en-US" sz="1200" b="0" i="0" kern="1200" baseline="0" dirty="0" smtClean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按照标书组织</a:t>
            </a:r>
            <a:endParaRPr lang="zh-CN" altLang="zh-CN" sz="1200" b="0" i="0" kern="1200" dirty="0" smtClean="0">
              <a:solidFill>
                <a:schemeClr val="tx1"/>
              </a:solidFill>
              <a:latin typeface="+mj-ea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16870-F6D2-4EEA-8C0E-275BB651CD29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架构要求</a:t>
            </a:r>
          </a:p>
          <a:p>
            <a:pPr lvl="0"/>
            <a:r>
              <a:rPr lang="x-non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系统应支持多操作系统平台：如Windows（2000/XP/2003/2008等）、Linux、Unix，能够在各类软硬件环境中运行。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x-non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系统本身具备完整的数据对象模型和业务服务模型，要求能够根据招标方需求快速进行定置开发和灵活配置，以满足用户需求。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x-non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系统能支持目前主流的大型数据库平台：SQL Server、ORACLE等，支持分布式存储功能。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x-non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系统具有三层或三层以上的网络架构，服务层与数据层支持集中式与分布式两种布置方式；系统支持跨域、跨网段运行。支持集群服务及负载平衡等部署方式。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x-non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系统具有Web应用，必须具有强大的二次开发功能，具有良好的开放性，支持当前主流的软件开发工具(如VC、C++、Delphi、JAVA等)，并提供丰富的API接口和详细的联机文档，开放系统底层的对象模型和允许扩展和增加新的对象模型， 以满足用户将来对业务需求的变更。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x-non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系统应具有相当的成熟度和稳定度，不但能反映当今的先进水平，而且具有发展潜力，能保证在未来若干年内占主导地位，并能顺利地过渡到下一代技术。符合IT行业技术发展趋势，可以适应未来较长时间的发展。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x-non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系统本身应具有较高水平的安全技术认证。并有完善的权限系统。系统应能安全、简便地实现升级和扩展，以满足企业自身发展的需要。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16870-F6D2-4EEA-8C0E-275BB651CD29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 </a:t>
            </a:r>
            <a:r>
              <a:rPr lang="zh-CN" alt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编码管理</a:t>
            </a:r>
            <a:endParaRPr lang="zh-CN" alt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编码管理用于建立集团指标和报表体系，是系统运行的起点，每一编码代表特定的业务含义，各指标间又可能存在一定的勾稽关系。编码定义用于制定指标体系，即将指标体系中所有的指标实行代码化，每一指标对应一个唯一的标识码，提供指标的创建、修改、删除等维护操作，并可将指标按其特点或属性进行分组。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每一具体指标定义的内容主要有指标代码、指标别名、指标标题、指标类型、数据长度、校验公式等。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指标体系</a:t>
            </a:r>
            <a:endParaRPr lang="zh-CN" alt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定义和维护计划和统计指标名称、表式、钩稽关系和逻辑关系及填报和管理要求，包括计划和统计报表和分析表的格式、钩稽关系和逻辑关系及填报和管理要求。例如，定义计划指标时要明确与统计指标的关系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定义统计指标时要明确与计划指标的关系。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16870-F6D2-4EEA-8C0E-275BB651CD29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系统提供用户管理、权限管理、日志管理等功能。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一、用户管理：提供了角色和用户管理功能。用户管理用于系统中各类用户的建立，包括新建、修改、删除等功能；角色管理用于系统操作中各种角色的设置，如录入员、审核员、管理员等角色的定义。一个用户可以属于多个角色，但角色之间不具有从属关系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二、权限管理：包括对系统功能权限、单位权限、数据权限和用户及角色权限的管理功能。功能权限和数据权限功能可以实现许多个性化的设置。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三、日志管理。用于记录用户的操作轨迹和系统状态，如用户登录、非授权访问、敏感操作等；系统管理员可以利用日志管理提供的信息作为系统的监视、诊断和维护的依据；支持日志查询、导出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备份、统计和删除功能。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3.8  </a:t>
            </a:r>
            <a:r>
              <a:rPr lang="zh-CN" alt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临时报表功能</a:t>
            </a:r>
            <a:endParaRPr lang="zh-CN" alt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总部各职能部门能通过自定义表格的定制形成临时报表，定制临时表格支持在线编辑、定义或者上传的方式。通过定义各上报单位、上报人后，各指定填报人上报后，系统能自动实现根据临时报表定义的算法完成最终的汇总统计、报表展现、导出存档等功能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16870-F6D2-4EEA-8C0E-275BB651CD29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综合分析</a:t>
            </a:r>
            <a:endParaRPr lang="zh-CN" alt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通过对统计数据进行更有效的利用，通过综合分析模块挖掘出有价值、有规律的有关数据，并能提供了多种数据分析工具，为管理决策提供支持。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综合分析功能主要提供常规统计分析、统计预测、孤立点分析、绩效评价和自动分析报告等分析功能。</a:t>
            </a:r>
            <a:endParaRPr lang="en-US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系统提供非常灵活的查询功能，根据查询内容（如单位、指标、时间等条件）的不同需要，实现多种查询方式：预定义查询、动态查询、模糊查询、查询预警等，并可建立查询模板，通过使用查询模板获得查询结果。</a:t>
            </a:r>
          </a:p>
          <a:p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16870-F6D2-4EEA-8C0E-275BB651CD2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873" name="Picture 1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9291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4B0C-5CB3-4470-BD00-995FA4236C82}" type="datetimeFigureOut">
              <a:rPr lang="zh-CN" altLang="en-US" smtClean="0"/>
              <a:pPr/>
              <a:t>2013/10/26</a:t>
            </a:fld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8929718" y="2428868"/>
            <a:ext cx="357190" cy="21431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 rot="919868">
            <a:off x="-734414" y="4510302"/>
            <a:ext cx="6215924" cy="3143272"/>
          </a:xfrm>
          <a:prstGeom prst="rect">
            <a:avLst/>
          </a:prstGeom>
          <a:solidFill>
            <a:schemeClr val="bg1">
              <a:lumMod val="5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 rot="1007720">
            <a:off x="-1184686" y="2831316"/>
            <a:ext cx="7971884" cy="545230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3286116" y="2428868"/>
            <a:ext cx="5643570" cy="2143140"/>
            <a:chOff x="1928794" y="2428868"/>
            <a:chExt cx="7215206" cy="2143140"/>
          </a:xfrm>
        </p:grpSpPr>
        <p:sp>
          <p:nvSpPr>
            <p:cNvPr id="13" name="矩形 12"/>
            <p:cNvSpPr/>
            <p:nvPr userDrawn="1"/>
          </p:nvSpPr>
          <p:spPr>
            <a:xfrm>
              <a:off x="3929026" y="2428868"/>
              <a:ext cx="5214974" cy="2143140"/>
            </a:xfrm>
            <a:prstGeom prst="rect">
              <a:avLst/>
            </a:prstGeom>
            <a:solidFill>
              <a:srgbClr val="AF1D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直角三角形 13"/>
            <p:cNvSpPr/>
            <p:nvPr userDrawn="1"/>
          </p:nvSpPr>
          <p:spPr>
            <a:xfrm rot="16200000">
              <a:off x="1857356" y="2500306"/>
              <a:ext cx="2143140" cy="2000264"/>
            </a:xfrm>
            <a:prstGeom prst="rtTriangle">
              <a:avLst/>
            </a:prstGeom>
            <a:solidFill>
              <a:srgbClr val="AF1D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9" name="Picture 2" descr="D:\0 培训中心\20101130 董老师任务\3 图片资料\公司logo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524" y="226709"/>
            <a:ext cx="1909701" cy="773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98309"/>
            <a:ext cx="94550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4B0C-5CB3-4470-BD00-995FA4236C82}" type="datetimeFigureOut">
              <a:rPr lang="zh-CN" altLang="en-US" smtClean="0"/>
              <a:pPr/>
              <a:t>2013/10/26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4501-E7E7-4EB8-BFE3-978C770351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4B0C-5CB3-4470-BD00-995FA4236C82}" type="datetimeFigureOut">
              <a:rPr lang="zh-CN" altLang="en-US" smtClean="0"/>
              <a:pPr/>
              <a:t>2013/10/26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4501-E7E7-4EB8-BFE3-978C770351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4B0C-5CB3-4470-BD00-995FA4236C82}" type="datetimeFigureOut">
              <a:rPr lang="zh-CN" altLang="en-US" smtClean="0"/>
              <a:pPr/>
              <a:t>2013/10/26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4501-E7E7-4EB8-BFE3-978C770351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30" y="551867"/>
            <a:ext cx="5967768" cy="619674"/>
          </a:xfrm>
          <a:effectLst>
            <a:reflection blurRad="6350" stA="52000" endA="300" endPos="35000" dir="5400000" sy="-100000" algn="bl" rotWithShape="0"/>
          </a:effectLst>
        </p:spPr>
        <p:txBody>
          <a:bodyPr/>
          <a:lstStyle>
            <a:lvl1pPr algn="l">
              <a:defRPr sz="2900" b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6C84C-D83A-43BB-9E1B-0A0402F72EB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 rot="884349">
            <a:off x="-908967" y="4506031"/>
            <a:ext cx="7820264" cy="3363554"/>
          </a:xfrm>
          <a:prstGeom prst="rect">
            <a:avLst/>
          </a:prstGeom>
          <a:solidFill>
            <a:schemeClr val="bg1">
              <a:lumMod val="75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64293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285720" y="6421461"/>
            <a:ext cx="2133600" cy="365125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20B64B0C-5CB3-4470-BD00-995FA4236C82}" type="datetimeFigureOut">
              <a:rPr lang="zh-CN" altLang="en-US" smtClean="0"/>
              <a:pPr/>
              <a:t>2013/10/26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3357556" y="1"/>
            <a:ext cx="5643569" cy="500043"/>
            <a:chOff x="3355067" y="2428868"/>
            <a:chExt cx="5788933" cy="2143147"/>
          </a:xfrm>
        </p:grpSpPr>
        <p:sp>
          <p:nvSpPr>
            <p:cNvPr id="8" name="矩形 7"/>
            <p:cNvSpPr/>
            <p:nvPr userDrawn="1"/>
          </p:nvSpPr>
          <p:spPr>
            <a:xfrm>
              <a:off x="3929026" y="2428868"/>
              <a:ext cx="5214974" cy="2143139"/>
            </a:xfrm>
            <a:prstGeom prst="rect">
              <a:avLst/>
            </a:prstGeom>
            <a:solidFill>
              <a:srgbClr val="AF1D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直角三角形 8"/>
            <p:cNvSpPr/>
            <p:nvPr userDrawn="1"/>
          </p:nvSpPr>
          <p:spPr>
            <a:xfrm rot="16200000">
              <a:off x="2570492" y="3213448"/>
              <a:ext cx="2143142" cy="573991"/>
            </a:xfrm>
            <a:prstGeom prst="rtTriangle">
              <a:avLst/>
            </a:prstGeom>
            <a:solidFill>
              <a:srgbClr val="AF1D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9001156" y="0"/>
            <a:ext cx="142844" cy="5000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Picture 3" descr="D:\0 培训中心\20101130 董老师任务\1 公司简介\原始资料\0115 logo\bi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16129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4"/>
          <p:cNvSpPr txBox="1">
            <a:spLocks noChangeArrowheads="1"/>
          </p:cNvSpPr>
          <p:nvPr userDrawn="1"/>
        </p:nvSpPr>
        <p:spPr bwMode="auto">
          <a:xfrm>
            <a:off x="3286116" y="6448448"/>
            <a:ext cx="5643602" cy="306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620" tIns="45308" rIns="90620" bIns="45308">
            <a:spAutoFit/>
          </a:bodyPr>
          <a:lstStyle/>
          <a:p>
            <a:pPr algn="r" eaLnBrk="1" hangingPunct="1"/>
            <a:r>
              <a:rPr lang="zh-CN" altLang="en-US" sz="14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北京久其软件股份有限公司   </a:t>
            </a:r>
            <a:r>
              <a:rPr lang="en-US" altLang="zh-CN" sz="14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│   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www.jiuqi.com.cn</a:t>
            </a:r>
            <a:r>
              <a:rPr lang="en-US" altLang="zh-CN" sz="14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14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 userDrawn="1"/>
        </p:nvCxnSpPr>
        <p:spPr>
          <a:xfrm>
            <a:off x="571472" y="1571604"/>
            <a:ext cx="3429024" cy="1588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  <a:effectLst>
            <a:glow rad="63500">
              <a:schemeClr val="bg1">
                <a:lumMod val="6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 rot="884349">
            <a:off x="-908967" y="4506031"/>
            <a:ext cx="7820264" cy="3363554"/>
          </a:xfrm>
          <a:prstGeom prst="rect">
            <a:avLst/>
          </a:prstGeom>
          <a:solidFill>
            <a:schemeClr val="bg1">
              <a:lumMod val="75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0118" y="500042"/>
            <a:ext cx="8229600" cy="642934"/>
          </a:xfrm>
        </p:spPr>
        <p:txBody>
          <a:bodyPr>
            <a:normAutofit/>
          </a:bodyPr>
          <a:lstStyle>
            <a:lvl1pPr algn="r">
              <a:defRPr sz="2400" b="1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285720" y="6421461"/>
            <a:ext cx="2133600" cy="365125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20B64B0C-5CB3-4470-BD00-995FA4236C82}" type="datetimeFigureOut">
              <a:rPr lang="zh-CN" altLang="en-US" smtClean="0"/>
              <a:pPr/>
              <a:t>2013/10/26</a:t>
            </a:fld>
            <a:endParaRPr lang="zh-CN" altLang="en-US"/>
          </a:p>
        </p:txBody>
      </p:sp>
      <p:grpSp>
        <p:nvGrpSpPr>
          <p:cNvPr id="3" name="组合 6"/>
          <p:cNvGrpSpPr/>
          <p:nvPr userDrawn="1"/>
        </p:nvGrpSpPr>
        <p:grpSpPr>
          <a:xfrm>
            <a:off x="3357556" y="1"/>
            <a:ext cx="5643569" cy="500043"/>
            <a:chOff x="3355067" y="2428868"/>
            <a:chExt cx="5788933" cy="2143147"/>
          </a:xfrm>
        </p:grpSpPr>
        <p:sp>
          <p:nvSpPr>
            <p:cNvPr id="8" name="矩形 7"/>
            <p:cNvSpPr/>
            <p:nvPr userDrawn="1"/>
          </p:nvSpPr>
          <p:spPr>
            <a:xfrm>
              <a:off x="3929026" y="2428868"/>
              <a:ext cx="5214974" cy="2143139"/>
            </a:xfrm>
            <a:prstGeom prst="rect">
              <a:avLst/>
            </a:prstGeom>
            <a:solidFill>
              <a:srgbClr val="AF1D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直角三角形 8"/>
            <p:cNvSpPr/>
            <p:nvPr userDrawn="1"/>
          </p:nvSpPr>
          <p:spPr>
            <a:xfrm rot="16200000">
              <a:off x="2570492" y="3213448"/>
              <a:ext cx="2143142" cy="573991"/>
            </a:xfrm>
            <a:prstGeom prst="rtTriangle">
              <a:avLst/>
            </a:prstGeom>
            <a:solidFill>
              <a:srgbClr val="AF1D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9001156" y="0"/>
            <a:ext cx="142844" cy="5000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4"/>
          <p:cNvSpPr txBox="1">
            <a:spLocks noChangeArrowheads="1"/>
          </p:cNvSpPr>
          <p:nvPr userDrawn="1"/>
        </p:nvSpPr>
        <p:spPr bwMode="auto">
          <a:xfrm>
            <a:off x="3286116" y="6448448"/>
            <a:ext cx="5643602" cy="306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620" tIns="45308" rIns="90620" bIns="45308">
            <a:spAutoFit/>
          </a:bodyPr>
          <a:lstStyle/>
          <a:p>
            <a:pPr algn="r" eaLnBrk="1" hangingPunct="1"/>
            <a:r>
              <a:rPr lang="zh-CN" altLang="en-US" sz="14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北京久其软件股份有限公司   </a:t>
            </a:r>
            <a:r>
              <a:rPr lang="en-US" altLang="zh-CN" sz="14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│   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www.jiuqi.com.cn</a:t>
            </a:r>
            <a:r>
              <a:rPr lang="en-US" altLang="zh-CN" sz="14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14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5" name="Picture 2" descr="D:\0 培训中心\20101130 董老师任务\3 图片资料\公司logo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214290"/>
            <a:ext cx="1411176" cy="57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42852"/>
            <a:ext cx="7620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 rot="919868">
            <a:off x="-615974" y="3630316"/>
            <a:ext cx="6215924" cy="4039199"/>
          </a:xfrm>
          <a:prstGeom prst="rect">
            <a:avLst/>
          </a:prstGeom>
          <a:solidFill>
            <a:schemeClr val="bg1">
              <a:lumMod val="65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 rot="1007720">
            <a:off x="-1468800" y="1784156"/>
            <a:ext cx="8410586" cy="6457524"/>
          </a:xfrm>
          <a:prstGeom prst="rect">
            <a:avLst/>
          </a:prstGeom>
          <a:noFill/>
          <a:ln>
            <a:solidFill>
              <a:schemeClr val="bg1">
                <a:lumMod val="85000"/>
                <a:alpha val="99000"/>
              </a:schemeClr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3357556" y="1"/>
            <a:ext cx="5643569" cy="500043"/>
            <a:chOff x="3355067" y="2428868"/>
            <a:chExt cx="5788933" cy="2143147"/>
          </a:xfrm>
        </p:grpSpPr>
        <p:sp>
          <p:nvSpPr>
            <p:cNvPr id="10" name="矩形 9"/>
            <p:cNvSpPr/>
            <p:nvPr userDrawn="1"/>
          </p:nvSpPr>
          <p:spPr>
            <a:xfrm>
              <a:off x="3929026" y="2428868"/>
              <a:ext cx="5214974" cy="2143139"/>
            </a:xfrm>
            <a:prstGeom prst="rect">
              <a:avLst/>
            </a:prstGeom>
            <a:solidFill>
              <a:srgbClr val="AF1D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直角三角形 10"/>
            <p:cNvSpPr/>
            <p:nvPr userDrawn="1"/>
          </p:nvSpPr>
          <p:spPr>
            <a:xfrm rot="16200000">
              <a:off x="2570492" y="3213448"/>
              <a:ext cx="2143142" cy="573991"/>
            </a:xfrm>
            <a:prstGeom prst="rtTriangle">
              <a:avLst/>
            </a:prstGeom>
            <a:solidFill>
              <a:srgbClr val="AF1D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 userDrawn="1"/>
        </p:nvSpPr>
        <p:spPr>
          <a:xfrm>
            <a:off x="9001156" y="0"/>
            <a:ext cx="142844" cy="5000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 userDrawn="1"/>
        </p:nvSpPr>
        <p:spPr>
          <a:xfrm>
            <a:off x="6215074" y="691202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3200" b="1" dirty="0">
              <a:solidFill>
                <a:schemeClr val="accent2">
                  <a:lumMod val="75000"/>
                </a:schemeClr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" name="Picture 2" descr="D:\0 培训中心\20101130 董老师任务\3 图片资料\公司logo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214290"/>
            <a:ext cx="1411176" cy="57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66728" y="71414"/>
            <a:ext cx="7620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4B0C-5CB3-4470-BD00-995FA4236C82}" type="datetimeFigureOut">
              <a:rPr lang="zh-CN" altLang="en-US" smtClean="0"/>
              <a:pPr/>
              <a:t>2013/10/26</a:t>
            </a:fld>
            <a:endParaRPr lang="zh-CN" altLang="en-US"/>
          </a:p>
        </p:txBody>
      </p:sp>
      <p:sp>
        <p:nvSpPr>
          <p:cNvPr id="6" name="日期占位符 3"/>
          <p:cNvSpPr txBox="1">
            <a:spLocks/>
          </p:cNvSpPr>
          <p:nvPr userDrawn="1"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B64B0C-5CB3-4470-BD00-995FA4236C8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2013/10/26</a:t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 descr="634552273686587500.jpg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4857752" cy="685800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 rot="919868">
            <a:off x="-734414" y="4510302"/>
            <a:ext cx="6215924" cy="3143272"/>
          </a:xfrm>
          <a:prstGeom prst="rect">
            <a:avLst/>
          </a:prstGeom>
          <a:solidFill>
            <a:schemeClr val="bg1">
              <a:lumMod val="5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 rot="1007720">
            <a:off x="-1184686" y="2831316"/>
            <a:ext cx="7971884" cy="545230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 rot="11714642">
            <a:off x="961790" y="1941938"/>
            <a:ext cx="7469594" cy="2145643"/>
            <a:chOff x="1846518" y="2428868"/>
            <a:chExt cx="7297482" cy="2145643"/>
          </a:xfrm>
        </p:grpSpPr>
        <p:sp>
          <p:nvSpPr>
            <p:cNvPr id="12" name="矩形 11"/>
            <p:cNvSpPr/>
            <p:nvPr userDrawn="1"/>
          </p:nvSpPr>
          <p:spPr>
            <a:xfrm>
              <a:off x="3929026" y="2428868"/>
              <a:ext cx="5214974" cy="2143140"/>
            </a:xfrm>
            <a:prstGeom prst="rect">
              <a:avLst/>
            </a:prstGeom>
            <a:solidFill>
              <a:srgbClr val="AF1D1D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直角三角形 12"/>
            <p:cNvSpPr/>
            <p:nvPr userDrawn="1"/>
          </p:nvSpPr>
          <p:spPr>
            <a:xfrm rot="10800000">
              <a:off x="1846518" y="2431371"/>
              <a:ext cx="2082607" cy="2143140"/>
            </a:xfrm>
            <a:prstGeom prst="rtTriangle">
              <a:avLst/>
            </a:prstGeom>
            <a:solidFill>
              <a:srgbClr val="AF1D1D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/>
          <p:nvPr userDrawn="1"/>
        </p:nvSpPr>
        <p:spPr>
          <a:xfrm rot="897010">
            <a:off x="-846920" y="721851"/>
            <a:ext cx="2000264" cy="2139084"/>
          </a:xfrm>
          <a:prstGeom prst="rect">
            <a:avLst/>
          </a:prstGeom>
          <a:solidFill>
            <a:schemeClr val="accent2">
              <a:lumMod val="20000"/>
              <a:lumOff val="8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500166" y="2249566"/>
            <a:ext cx="45720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</a:t>
            </a:r>
            <a:r>
              <a:rPr lang="en-US" altLang="zh-CN" sz="6600" b="1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YOU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5" descr="D:\0 培训中心\20101130 董老师任务\3 图片资料\口号艺术字(黑色)\久其软件钻石品质 拷贝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76182" y="214291"/>
            <a:ext cx="101066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 userDrawn="1"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7293604" y="390897"/>
            <a:ext cx="531296" cy="92030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D1BE8-7C07-46D1-BE1F-F03A2C3CE81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90800" y="259398"/>
            <a:ext cx="6416040" cy="563562"/>
          </a:xfrm>
          <a:prstGeom prst="rect">
            <a:avLst/>
          </a:prstGeom>
        </p:spPr>
        <p:txBody>
          <a:bodyPr/>
          <a:lstStyle>
            <a:lvl1pPr algn="r"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©20</a:t>
            </a:r>
            <a:r>
              <a:rPr lang="en-US" altLang="zh-CN" smtClean="0"/>
              <a:t>11</a:t>
            </a:r>
            <a:r>
              <a:rPr lang="zh-CN" altLang="en-US" smtClean="0"/>
              <a:t> </a:t>
            </a:r>
            <a:r>
              <a:rPr lang="en-US" altLang="zh-CN" smtClean="0"/>
              <a:t>.  |   </a:t>
            </a:r>
            <a:fld id="{13D6DAA4-D849-4D1B-B136-02CE6CAC0520}" type="slidenum">
              <a:rPr lang="en-US" altLang="zh-CN" smtClean="0"/>
              <a:pPr>
                <a:defRPr/>
              </a:pPr>
              <a:t>‹#›</a:t>
            </a:fld>
            <a:endParaRPr lang="en-US" altLang="zh-CN" sz="140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09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299386"/>
            <a:ext cx="6884128" cy="5355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4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E5DCA10D-9ED1-4609-9B6A-FA55E1B3F88E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C6B375DC-4E02-4897-B0F2-FE3CAE15D0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75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299386"/>
            <a:ext cx="6884128" cy="5355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4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E5DCA10D-9ED1-4609-9B6A-FA55E1B3F88E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C6B375DC-4E02-4897-B0F2-FE3CAE15D0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75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4B0C-5CB3-4470-BD00-995FA4236C82}" type="datetimeFigureOut">
              <a:rPr lang="zh-CN" altLang="en-US" smtClean="0"/>
              <a:pPr/>
              <a:t>2013/10/26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4501-E7E7-4EB8-BFE3-978C770351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4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 rotWithShape="1">
          <a:blip r:embed="rId2"/>
          <a:srcRect l="8636" r="20602" b="13731"/>
          <a:stretch/>
        </p:blipFill>
        <p:spPr bwMode="auto">
          <a:xfrm>
            <a:off x="103188" y="147638"/>
            <a:ext cx="1311275" cy="639762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10"/>
          <p:cNvSpPr txBox="1">
            <a:spLocks noChangeArrowheads="1"/>
          </p:cNvSpPr>
          <p:nvPr userDrawn="1"/>
        </p:nvSpPr>
        <p:spPr bwMode="auto">
          <a:xfrm>
            <a:off x="8796338" y="6613525"/>
            <a:ext cx="36988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fld id="{923D8B16-B06A-4D64-97FE-88F22B517B9E}" type="slidenum">
              <a:rPr lang="zh-CN" altLang="en-US"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‹#›</a:t>
            </a:fld>
            <a:endParaRPr lang="zh-CN" altLang="en-US" sz="100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894737" y="146982"/>
            <a:ext cx="6269901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rIns="90000" rtlCol="0" anchor="ctr" anchorCtr="0">
            <a:no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 spd="slow">
    <p:fade/>
  </p:transition>
  <p:hf hdr="0" ftr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4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 rotWithShape="1">
          <a:blip r:embed="rId2"/>
          <a:srcRect l="8636" r="20602" b="13731"/>
          <a:stretch/>
        </p:blipFill>
        <p:spPr bwMode="auto">
          <a:xfrm>
            <a:off x="103188" y="147638"/>
            <a:ext cx="1311275" cy="639762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10"/>
          <p:cNvSpPr txBox="1">
            <a:spLocks noChangeArrowheads="1"/>
          </p:cNvSpPr>
          <p:nvPr userDrawn="1"/>
        </p:nvSpPr>
        <p:spPr bwMode="auto">
          <a:xfrm>
            <a:off x="8796338" y="6613525"/>
            <a:ext cx="36988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fld id="{923D8B16-B06A-4D64-97FE-88F22B517B9E}" type="slidenum">
              <a:rPr lang="zh-CN" altLang="en-US"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‹#›</a:t>
            </a:fld>
            <a:endParaRPr lang="zh-CN" altLang="en-US" sz="100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894737" y="146982"/>
            <a:ext cx="6269901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rIns="90000" rtlCol="0" anchor="ctr" anchorCtr="0">
            <a:no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 spd="slow">
    <p:fade/>
  </p:transition>
  <p:hf hdr="0" ftr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4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 rotWithShape="1">
          <a:blip r:embed="rId2"/>
          <a:srcRect l="8636" r="20602" b="13731"/>
          <a:stretch/>
        </p:blipFill>
        <p:spPr bwMode="auto">
          <a:xfrm>
            <a:off x="103188" y="147638"/>
            <a:ext cx="1311275" cy="639762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10"/>
          <p:cNvSpPr txBox="1">
            <a:spLocks noChangeArrowheads="1"/>
          </p:cNvSpPr>
          <p:nvPr userDrawn="1"/>
        </p:nvSpPr>
        <p:spPr bwMode="auto">
          <a:xfrm>
            <a:off x="8796338" y="6613525"/>
            <a:ext cx="36988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fld id="{923D8B16-B06A-4D64-97FE-88F22B517B9E}" type="slidenum">
              <a:rPr lang="zh-CN" altLang="en-US"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‹#›</a:t>
            </a:fld>
            <a:endParaRPr lang="zh-CN" altLang="en-US" sz="100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894737" y="146982"/>
            <a:ext cx="6269901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rIns="90000" rtlCol="0" anchor="ctr" anchorCtr="0">
            <a:no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 spd="slow">
    <p:fade/>
  </p:transition>
  <p:hf hdr="0" ftr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28588"/>
            <a:ext cx="9164638" cy="64928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Picture 3" descr="D:\Users\yuzhengqing.JIUQI\Desktop\今日工作文档\0511\久其软件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50800" y="114300"/>
            <a:ext cx="2500313" cy="1000125"/>
          </a:xfrm>
          <a:prstGeom prst="rect">
            <a:avLst/>
          </a:prstGeom>
          <a:ln>
            <a:noFill/>
          </a:ln>
          <a:effectLst>
            <a:outerShdw blurRad="88900" dist="88900" sx="103000" sy="103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914400" y="1293333"/>
            <a:ext cx="75438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181497" y="146982"/>
            <a:ext cx="6884128" cy="6093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lvl1pPr algn="r">
              <a:defRPr lang="zh-CN" altLang="en-US" sz="2800" b="1" kern="1200"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627813"/>
            <a:ext cx="1038225" cy="2254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0762751F-EEE2-4AB1-B408-7946C8CA3EA8}" type="datetime1">
              <a:rPr lang="zh-CN" altLang="en-US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12188" y="6642100"/>
            <a:ext cx="544512" cy="2159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B301F210-04E6-44D5-BA8D-D4B2E0989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4B0C-5CB3-4470-BD00-995FA4236C82}" type="datetimeFigureOut">
              <a:rPr lang="zh-CN" altLang="en-US" smtClean="0"/>
              <a:pPr/>
              <a:t>2013/10/26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4501-E7E7-4EB8-BFE3-978C770351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4B0C-5CB3-4470-BD00-995FA4236C82}" type="datetimeFigureOut">
              <a:rPr lang="zh-CN" altLang="en-US" smtClean="0"/>
              <a:pPr/>
              <a:t>2013/10/26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4501-E7E7-4EB8-BFE3-978C770351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4B0C-5CB3-4470-BD00-995FA4236C82}" type="datetimeFigureOut">
              <a:rPr lang="zh-CN" altLang="en-US" smtClean="0"/>
              <a:pPr/>
              <a:t>2013/10/26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4501-E7E7-4EB8-BFE3-978C770351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64B0C-5CB3-4470-BD00-995FA4236C82}" type="datetimeFigureOut">
              <a:rPr lang="zh-CN" altLang="en-US" smtClean="0"/>
              <a:pPr/>
              <a:t>2013/10/26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34501-E7E7-4EB8-BFE3-978C770351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4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  <p:sldLayoutId id="2147483685" r:id="rId36"/>
    <p:sldLayoutId id="2147483686" r:id="rId37"/>
    <p:sldLayoutId id="2147483687" r:id="rId38"/>
    <p:sldLayoutId id="2147483688" r:id="rId39"/>
    <p:sldLayoutId id="2147483689" r:id="rId40"/>
    <p:sldLayoutId id="2147483690" r:id="rId41"/>
    <p:sldLayoutId id="2147483691" r:id="rId42"/>
    <p:sldLayoutId id="2147483692" r:id="rId43"/>
    <p:sldLayoutId id="2147483693" r:id="rId44"/>
    <p:sldLayoutId id="2147483694" r:id="rId45"/>
    <p:sldLayoutId id="2147483695" r:id="rId46"/>
    <p:sldLayoutId id="2147483696" r:id="rId47"/>
    <p:sldLayoutId id="2147483697" r:id="rId48"/>
    <p:sldLayoutId id="2147483698" r:id="rId49"/>
    <p:sldLayoutId id="2147483699" r:id="rId50"/>
    <p:sldLayoutId id="2147483700" r:id="rId51"/>
    <p:sldLayoutId id="2147483701" r:id="rId52"/>
    <p:sldLayoutId id="2147483702" r:id="rId53"/>
    <p:sldLayoutId id="2147483703" r:id="rId54"/>
    <p:sldLayoutId id="2147483704" r:id="rId55"/>
    <p:sldLayoutId id="2147483705" r:id="rId56"/>
    <p:sldLayoutId id="2147483706" r:id="rId57"/>
    <p:sldLayoutId id="2147483707" r:id="rId58"/>
    <p:sldLayoutId id="2147483708" r:id="rId59"/>
    <p:sldLayoutId id="2147483709" r:id="rId60"/>
    <p:sldLayoutId id="2147483710" r:id="rId61"/>
    <p:sldLayoutId id="2147483711" r:id="rId62"/>
    <p:sldLayoutId id="2147483712" r:id="rId63"/>
    <p:sldLayoutId id="2147483713" r:id="rId64"/>
    <p:sldLayoutId id="2147483714" r:id="rId6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114.113.225.43:8001/netrep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29254" y="2645158"/>
            <a:ext cx="4286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中国建筑材料集团</a:t>
            </a:r>
            <a:endParaRPr lang="en-US" altLang="zh-CN" sz="2800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综合数据管理</a:t>
            </a:r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平台科技信息统计报表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zh-CN" altLang="en-US" dirty="0" smtClean="0"/>
              <a:t>系统操作</a:t>
            </a:r>
            <a:endParaRPr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98809" y="1992114"/>
            <a:ext cx="576263" cy="1016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固定表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98809" y="4206677"/>
            <a:ext cx="576263" cy="1016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浮动表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679" y="1556792"/>
            <a:ext cx="5457825" cy="21336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607" y="4452739"/>
            <a:ext cx="6981825" cy="52387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系统操作</a:t>
            </a:r>
            <a:endParaRPr dirty="0"/>
          </a:p>
        </p:txBody>
      </p:sp>
      <p:sp>
        <p:nvSpPr>
          <p:cNvPr id="4" name="矩形 3"/>
          <p:cNvSpPr/>
          <p:nvPr/>
        </p:nvSpPr>
        <p:spPr>
          <a:xfrm>
            <a:off x="490538" y="3861048"/>
            <a:ext cx="8064500" cy="12157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04925" lvl="2" indent="-395288">
              <a:lnSpc>
                <a:spcPts val="26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o"/>
              <a:defRPr/>
            </a:pPr>
            <a:r>
              <a:rPr lang="zh-CN" altLang="en-US" sz="20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进行数据保存，保存时系统自动执行本表运算公式</a:t>
            </a:r>
            <a:endParaRPr lang="en-US" altLang="zh-CN" sz="2000" kern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1304925" lvl="2" indent="-395288">
              <a:lnSpc>
                <a:spcPts val="26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o"/>
              <a:defRPr/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“全部运算”</a:t>
            </a:r>
            <a:r>
              <a:rPr lang="zh-CN" altLang="en-US" sz="20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按钮，运算所有报表所有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公式</a:t>
            </a:r>
            <a:endParaRPr lang="en-US" altLang="zh-CN" sz="2000" kern="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1304925" lvl="2" indent="-395288">
              <a:lnSpc>
                <a:spcPts val="26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o"/>
              <a:defRPr/>
            </a:pPr>
            <a:r>
              <a:rPr lang="zh-CN" altLang="en-US" sz="20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“全部审核”按钮，审核所有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报表</a:t>
            </a:r>
            <a:endParaRPr lang="en-US" altLang="zh-CN" sz="2000" kern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31130"/>
            <a:ext cx="6264696" cy="270969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441215" y="5085184"/>
            <a:ext cx="6515161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0525" indent="-395288">
              <a:lnSpc>
                <a:spcPts val="2600"/>
              </a:lnSpc>
              <a:spcBef>
                <a:spcPct val="20000"/>
              </a:spcBef>
              <a:buClr>
                <a:srgbClr val="CC0000"/>
              </a:buClr>
              <a:defRPr/>
            </a:pPr>
            <a:r>
              <a:rPr lang="zh-CN" altLang="en-US" sz="2000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操作建议：</a:t>
            </a:r>
            <a:endParaRPr lang="en-US" altLang="zh-CN" sz="2000" kern="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390525" indent="-395288">
              <a:lnSpc>
                <a:spcPts val="26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p"/>
              <a:defRPr/>
            </a:pPr>
            <a:r>
              <a:rPr lang="zh-CN" altLang="en-US" sz="2000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填写完所有报表后</a:t>
            </a:r>
            <a:r>
              <a:rPr lang="zh-CN" altLang="en-US" sz="2000" kern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，保存，然后执行</a:t>
            </a:r>
            <a:r>
              <a:rPr lang="zh-CN" altLang="en-US" sz="2000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全部运算，</a:t>
            </a:r>
            <a:r>
              <a:rPr lang="zh-CN" altLang="en-US" sz="2000" kern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然后再执行</a:t>
            </a:r>
            <a:r>
              <a:rPr lang="zh-CN" altLang="en-US" sz="2000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审核</a:t>
            </a:r>
            <a:r>
              <a:rPr lang="zh-CN" altLang="en-US" sz="2000" kern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。</a:t>
            </a:r>
            <a:endParaRPr lang="en-US" altLang="zh-CN" sz="2000" kern="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系统操作</a:t>
            </a:r>
            <a:endParaRPr lang="zh-CN" altLang="en-US" dirty="0"/>
          </a:p>
        </p:txBody>
      </p:sp>
      <p:sp>
        <p:nvSpPr>
          <p:cNvPr id="22" name="TextBox 4"/>
          <p:cNvSpPr txBox="1">
            <a:spLocks noChangeArrowheads="1"/>
          </p:cNvSpPr>
          <p:nvPr/>
        </p:nvSpPr>
        <p:spPr bwMode="auto">
          <a:xfrm>
            <a:off x="147513" y="1154708"/>
            <a:ext cx="8816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9pPr>
          </a:lstStyle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数据审核：未通过审核，点击链接，错误单元格自动定位。</a:t>
            </a:r>
          </a:p>
        </p:txBody>
      </p: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72" y="1730747"/>
            <a:ext cx="7832055" cy="429054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371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系统操作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注意事项</a:t>
            </a:r>
            <a:endParaRPr lang="zh-CN" altLang="en-US" dirty="0"/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142875" y="1196752"/>
            <a:ext cx="9001125" cy="508635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lnSpc>
                <a:spcPct val="150000"/>
              </a:lnSpc>
              <a:buFontTx/>
              <a:buChar char="•"/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单位、时期选择要正确；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及时保存：填报一部分数据后及时保存，再继续填报；</a:t>
            </a:r>
          </a:p>
          <a:p>
            <a:pPr marL="342900" lvl="1" indent="-342900">
              <a:lnSpc>
                <a:spcPct val="150000"/>
              </a:lnSpc>
              <a:buFontTx/>
              <a:buChar char="•"/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浮动行数据条数有单页限制，可翻页查看，或设置自定义行数；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pPr marL="342900" lvl="1" indent="-342900">
              <a:lnSpc>
                <a:spcPct val="150000"/>
              </a:lnSpc>
              <a:buFontTx/>
              <a:buChar char="•"/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全部运算：因为存在表间取数的原因，在所有报表填写完成后必须执行全部运算；</a:t>
            </a:r>
          </a:p>
          <a:p>
            <a:pPr marL="342900" lvl="1" indent="-342900">
              <a:lnSpc>
                <a:spcPct val="150000"/>
              </a:lnSpc>
              <a:buFontTx/>
              <a:buChar char="•"/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勾选填毕或上报后，将无法修改数据，全部运算功能也会自动隐藏；</a:t>
            </a:r>
          </a:p>
          <a:p>
            <a:pPr marL="342900" lvl="1" indent="-342900">
              <a:lnSpc>
                <a:spcPct val="150000"/>
              </a:lnSpc>
              <a:buFontTx/>
              <a:buChar char="•"/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数据复制粘贴：从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EXCEL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将数据粘贴到平台报表上时，必须先将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EXCEL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中为数字的单元格设置成“数值格式，保留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位小数”，系统不识别“（）”形式的复数；</a:t>
            </a:r>
          </a:p>
          <a:p>
            <a:pPr marL="342900" lvl="1" indent="-342900">
              <a:lnSpc>
                <a:spcPct val="150000"/>
              </a:lnSpc>
              <a:buFontTx/>
              <a:buChar char="•"/>
            </a:pP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643042" y="1643050"/>
            <a:ext cx="564360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928794" y="1857364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一、系统登录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643042" y="2786058"/>
            <a:ext cx="564360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928794" y="3000372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二、填报流程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643042" y="3857628"/>
            <a:ext cx="564360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928794" y="4071942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三、系统操作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643042" y="4929198"/>
            <a:ext cx="564360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928794" y="5143512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四、功能操作</a:t>
            </a:r>
          </a:p>
        </p:txBody>
      </p:sp>
    </p:spTree>
    <p:extLst>
      <p:ext uri="{BB962C8B-B14F-4D97-AF65-F5344CB8AC3E}">
        <p14:creationId xmlns:p14="http://schemas.microsoft.com/office/powerpoint/2010/main" val="345034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​​ 7"/>
          <p:cNvSpPr/>
          <p:nvPr/>
        </p:nvSpPr>
        <p:spPr bwMode="auto">
          <a:xfrm>
            <a:off x="433135" y="2630905"/>
            <a:ext cx="1636629" cy="64168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批量导出</a:t>
            </a:r>
            <a:endParaRPr kumimoji="0" lang="zh-CN" alt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圆角矩形​​ 8"/>
          <p:cNvSpPr/>
          <p:nvPr/>
        </p:nvSpPr>
        <p:spPr bwMode="auto">
          <a:xfrm>
            <a:off x="433136" y="3962940"/>
            <a:ext cx="1636629" cy="64168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综合查询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圆角矩形​​ 1"/>
          <p:cNvSpPr/>
          <p:nvPr/>
        </p:nvSpPr>
        <p:spPr bwMode="auto">
          <a:xfrm>
            <a:off x="2069765" y="1203158"/>
            <a:ext cx="6833602" cy="5454316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/>
              <a:t>功能操作</a:t>
            </a:r>
            <a:endParaRPr lang="zh-CN" altLang="en-US" dirty="0"/>
          </a:p>
        </p:txBody>
      </p:sp>
      <p:sp>
        <p:nvSpPr>
          <p:cNvPr id="3" name="圆角矩形​​ 2"/>
          <p:cNvSpPr/>
          <p:nvPr/>
        </p:nvSpPr>
        <p:spPr bwMode="auto">
          <a:xfrm>
            <a:off x="240461" y="1989221"/>
            <a:ext cx="1829304" cy="64168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数据上报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圆角矩形​​ 11"/>
          <p:cNvSpPr/>
          <p:nvPr/>
        </p:nvSpPr>
        <p:spPr bwMode="auto">
          <a:xfrm>
            <a:off x="433136" y="3304129"/>
            <a:ext cx="1636629" cy="64168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节点汇总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9" y="1462882"/>
            <a:ext cx="4104455" cy="192599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5"/>
          <p:cNvSpPr txBox="1">
            <a:spLocks noChangeArrowheads="1"/>
          </p:cNvSpPr>
          <p:nvPr/>
        </p:nvSpPr>
        <p:spPr bwMode="auto">
          <a:xfrm>
            <a:off x="2490589" y="1415678"/>
            <a:ext cx="193739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点击“上报”，系统会再次全部审核一次，如果审核无误，则上报成功。</a:t>
            </a:r>
          </a:p>
        </p:txBody>
      </p:sp>
      <p:sp>
        <p:nvSpPr>
          <p:cNvPr id="26" name="TextBox 3"/>
          <p:cNvSpPr txBox="1">
            <a:spLocks noChangeArrowheads="1"/>
          </p:cNvSpPr>
          <p:nvPr/>
        </p:nvSpPr>
        <p:spPr bwMode="auto">
          <a:xfrm>
            <a:off x="2532841" y="2495798"/>
            <a:ext cx="182313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点击“上级退回”按钮，即可将数据退回给下级单位修改。</a:t>
            </a:r>
          </a:p>
        </p:txBody>
      </p:sp>
      <p:sp>
        <p:nvSpPr>
          <p:cNvPr id="27" name="矩形 26"/>
          <p:cNvSpPr/>
          <p:nvPr/>
        </p:nvSpPr>
        <p:spPr bwMode="auto">
          <a:xfrm>
            <a:off x="6676826" y="1624806"/>
            <a:ext cx="631478" cy="473497"/>
          </a:xfrm>
          <a:prstGeom prst="rect">
            <a:avLst/>
          </a:prstGeom>
          <a:solidFill>
            <a:schemeClr val="accent3">
              <a:alpha val="0"/>
            </a:schemeClr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zh-CN" altLang="en-US" sz="180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40" y="3872168"/>
            <a:ext cx="4344981" cy="222112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4"/>
          <p:cNvSpPr txBox="1">
            <a:spLocks noChangeArrowheads="1"/>
          </p:cNvSpPr>
          <p:nvPr/>
        </p:nvSpPr>
        <p:spPr bwMode="auto">
          <a:xfrm>
            <a:off x="7452916" y="3927731"/>
            <a:ext cx="158358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方正中倩简体" pitchFamily="65" charset="-122"/>
                <a:ea typeface="方正中倩简体" pitchFamily="65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注意：数据上报后，用户将不能修改该单位数据，必须由上级退回后才能继续修改。</a:t>
            </a:r>
          </a:p>
        </p:txBody>
      </p:sp>
      <p:sp>
        <p:nvSpPr>
          <p:cNvPr id="30" name="矩形 29"/>
          <p:cNvSpPr/>
          <p:nvPr/>
        </p:nvSpPr>
        <p:spPr bwMode="auto">
          <a:xfrm>
            <a:off x="5347845" y="4154769"/>
            <a:ext cx="736323" cy="293463"/>
          </a:xfrm>
          <a:prstGeom prst="rect">
            <a:avLst/>
          </a:prstGeom>
          <a:solidFill>
            <a:schemeClr val="accent3">
              <a:alpha val="0"/>
            </a:schemeClr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zh-CN" altLang="en-US" sz="180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圆角矩形标注 30"/>
          <p:cNvSpPr/>
          <p:nvPr/>
        </p:nvSpPr>
        <p:spPr bwMode="auto">
          <a:xfrm>
            <a:off x="1481224" y="4448462"/>
            <a:ext cx="1866640" cy="1079890"/>
          </a:xfrm>
          <a:prstGeom prst="wedgeRoundRectCallout">
            <a:avLst>
              <a:gd name="adj1" fmla="val 72363"/>
              <a:gd name="adj2" fmla="val 27981"/>
              <a:gd name="adj3" fmla="val 16667"/>
            </a:avLst>
          </a:prstGeom>
          <a:solidFill>
            <a:srgbClr val="9BBB59"/>
          </a:solidFill>
          <a:ln>
            <a:headEnd type="none" w="med" len="med"/>
            <a:tailEnd type="none" w="med" len="med"/>
          </a:ln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16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单位的字体颜色说明：</a:t>
            </a:r>
            <a:endParaRPr lang="en-US" altLang="zh-CN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黑色：未上报状态</a:t>
            </a:r>
            <a:endParaRPr lang="en-US" altLang="zh-CN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蓝色：已上报状态</a:t>
            </a:r>
            <a:endParaRPr lang="en-US" altLang="zh-CN" sz="16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红色：已退回状态</a:t>
            </a:r>
            <a:endParaRPr lang="en-US" altLang="zh-CN" sz="16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815091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​​ 9"/>
          <p:cNvSpPr/>
          <p:nvPr/>
        </p:nvSpPr>
        <p:spPr bwMode="auto">
          <a:xfrm>
            <a:off x="433136" y="3962940"/>
            <a:ext cx="1636629" cy="64168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综合查询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圆角矩形​​ 12"/>
          <p:cNvSpPr/>
          <p:nvPr/>
        </p:nvSpPr>
        <p:spPr bwMode="auto">
          <a:xfrm>
            <a:off x="433136" y="3304129"/>
            <a:ext cx="1636629" cy="64168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节点汇总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圆角矩形​​ 4"/>
          <p:cNvSpPr/>
          <p:nvPr/>
        </p:nvSpPr>
        <p:spPr bwMode="auto">
          <a:xfrm>
            <a:off x="433135" y="2005263"/>
            <a:ext cx="1636629" cy="64168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数据上报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圆角矩形​​ 7"/>
          <p:cNvSpPr/>
          <p:nvPr/>
        </p:nvSpPr>
        <p:spPr bwMode="auto">
          <a:xfrm>
            <a:off x="2069765" y="1203158"/>
            <a:ext cx="6833602" cy="5454316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9" name="圆角矩形​​ 8"/>
          <p:cNvSpPr/>
          <p:nvPr/>
        </p:nvSpPr>
        <p:spPr bwMode="auto">
          <a:xfrm>
            <a:off x="240461" y="2646947"/>
            <a:ext cx="1829304" cy="64168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批量导出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功能操作</a:t>
            </a:r>
            <a:endParaRPr lang="zh-CN" alt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609" y="1799539"/>
            <a:ext cx="4521066" cy="2313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888" y="2564904"/>
            <a:ext cx="4521066" cy="237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896" y="3284984"/>
            <a:ext cx="3319264" cy="209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圆角矩形标注 17"/>
          <p:cNvSpPr/>
          <p:nvPr/>
        </p:nvSpPr>
        <p:spPr bwMode="auto">
          <a:xfrm>
            <a:off x="2680173" y="4927079"/>
            <a:ext cx="2688248" cy="947306"/>
          </a:xfrm>
          <a:prstGeom prst="wedgeRoundRectCallout">
            <a:avLst>
              <a:gd name="adj1" fmla="val 64846"/>
              <a:gd name="adj2" fmla="val -113259"/>
              <a:gd name="adj3" fmla="val 16667"/>
            </a:avLst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anchor="ctr"/>
          <a:lstStyle/>
          <a:p>
            <a:pPr algn="ctr">
              <a:defRPr/>
            </a:pP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注意：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只能使用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IE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浏览器进行下载，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不要使用迅雷等下载工具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913278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​​ 13"/>
          <p:cNvSpPr/>
          <p:nvPr/>
        </p:nvSpPr>
        <p:spPr bwMode="auto">
          <a:xfrm>
            <a:off x="433136" y="3962940"/>
            <a:ext cx="1636629" cy="64168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综合</a:t>
            </a:r>
            <a:r>
              <a:rPr lang="zh-CN" altLang="en-US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查询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47994F-EBB9-48C4-8725-D6EB6D945902}" type="datetime1">
              <a:rPr lang="zh-CN" altLang="en-US" smtClean="0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294967295"/>
          </p:nvPr>
        </p:nvSpPr>
        <p:spPr>
          <a:xfrm>
            <a:off x="8599488" y="6642100"/>
            <a:ext cx="544512" cy="215900"/>
          </a:xfrm>
        </p:spPr>
        <p:txBody>
          <a:bodyPr/>
          <a:lstStyle/>
          <a:p>
            <a:pPr>
              <a:defRPr/>
            </a:pPr>
            <a:fld id="{07964F29-6087-407E-8C16-DEBD4A33B10A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  <p:sp>
        <p:nvSpPr>
          <p:cNvPr id="6" name="圆角矩形​​ 5"/>
          <p:cNvSpPr/>
          <p:nvPr/>
        </p:nvSpPr>
        <p:spPr bwMode="auto">
          <a:xfrm>
            <a:off x="433135" y="2005263"/>
            <a:ext cx="1636629" cy="64168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数据上报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圆角矩形​​ 6"/>
          <p:cNvSpPr/>
          <p:nvPr/>
        </p:nvSpPr>
        <p:spPr bwMode="auto">
          <a:xfrm>
            <a:off x="433133" y="2662990"/>
            <a:ext cx="1636629" cy="64168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批量导出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圆角矩形​​ 8"/>
          <p:cNvSpPr/>
          <p:nvPr/>
        </p:nvSpPr>
        <p:spPr bwMode="auto">
          <a:xfrm>
            <a:off x="2069765" y="1203158"/>
            <a:ext cx="6833602" cy="5454316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0" name="圆角矩形​​ 9"/>
          <p:cNvSpPr/>
          <p:nvPr/>
        </p:nvSpPr>
        <p:spPr bwMode="auto">
          <a:xfrm>
            <a:off x="224245" y="3304674"/>
            <a:ext cx="1829304" cy="64168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节点汇总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功能操作</a:t>
            </a:r>
            <a:endParaRPr lang="zh-CN" altLang="en-US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55510" y="2064597"/>
            <a:ext cx="5650482" cy="277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784" y="1628800"/>
            <a:ext cx="5652629" cy="3218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784" y="1484784"/>
            <a:ext cx="5652629" cy="321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27784" y="1572563"/>
            <a:ext cx="5649410" cy="3152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2174136" y="5013176"/>
            <a:ext cx="6624860" cy="108064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当“目标单位”处于上报状态时，系统将不允许执行节点汇总操作</a:t>
            </a:r>
          </a:p>
          <a:p>
            <a:pPr>
              <a:spcBef>
                <a:spcPct val="0"/>
              </a:spcBef>
              <a:buFontTx/>
              <a:buNone/>
            </a:pPr>
            <a:endParaRPr lang="zh-CN" altLang="en-US" sz="1600" b="1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b="1" smtClean="0">
                <a:latin typeface="微软雅黑" pitchFamily="34" charset="-122"/>
                <a:ea typeface="微软雅黑" pitchFamily="34" charset="-122"/>
              </a:rPr>
              <a:t>“节点汇总”会自动将直接下级单位的数据累加到目标单位。</a:t>
            </a:r>
            <a:endParaRPr lang="en-US" altLang="zh-CN" sz="1600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178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​​ 13"/>
          <p:cNvSpPr/>
          <p:nvPr/>
        </p:nvSpPr>
        <p:spPr bwMode="auto">
          <a:xfrm>
            <a:off x="433136" y="3304674"/>
            <a:ext cx="1636629" cy="64168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节点汇总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47994F-EBB9-48C4-8725-D6EB6D945902}" type="datetime1">
              <a:rPr lang="zh-CN" altLang="en-US" smtClean="0"/>
              <a:pPr>
                <a:defRPr/>
              </a:pPr>
              <a:t>2013/10/26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294967295"/>
          </p:nvPr>
        </p:nvSpPr>
        <p:spPr>
          <a:xfrm>
            <a:off x="8599488" y="6642100"/>
            <a:ext cx="544512" cy="215900"/>
          </a:xfrm>
        </p:spPr>
        <p:txBody>
          <a:bodyPr/>
          <a:lstStyle/>
          <a:p>
            <a:pPr>
              <a:defRPr/>
            </a:pPr>
            <a:fld id="{07964F29-6087-407E-8C16-DEBD4A33B10A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  <p:sp>
        <p:nvSpPr>
          <p:cNvPr id="6" name="圆角矩形​​ 5"/>
          <p:cNvSpPr/>
          <p:nvPr/>
        </p:nvSpPr>
        <p:spPr bwMode="auto">
          <a:xfrm>
            <a:off x="433135" y="2005263"/>
            <a:ext cx="1636629" cy="64168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数据上报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圆角矩形​​ 6"/>
          <p:cNvSpPr/>
          <p:nvPr/>
        </p:nvSpPr>
        <p:spPr bwMode="auto">
          <a:xfrm>
            <a:off x="433133" y="2662990"/>
            <a:ext cx="1636629" cy="64168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批量导出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圆角矩形​​ 8"/>
          <p:cNvSpPr/>
          <p:nvPr/>
        </p:nvSpPr>
        <p:spPr bwMode="auto">
          <a:xfrm>
            <a:off x="2069765" y="1203158"/>
            <a:ext cx="6833602" cy="5454316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0" name="圆角矩形​​ 9"/>
          <p:cNvSpPr/>
          <p:nvPr/>
        </p:nvSpPr>
        <p:spPr bwMode="auto">
          <a:xfrm>
            <a:off x="239743" y="3961856"/>
            <a:ext cx="1829304" cy="64168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综合查询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功能操作</a:t>
            </a:r>
            <a:endParaRPr lang="zh-CN" altLang="en-US" dirty="0"/>
          </a:p>
        </p:txBody>
      </p:sp>
      <p:pic>
        <p:nvPicPr>
          <p:cNvPr id="2324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01229"/>
            <a:ext cx="3385741" cy="4490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24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684" y="1581907"/>
            <a:ext cx="6265764" cy="471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24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581906"/>
            <a:ext cx="6207688" cy="471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24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684" y="1581907"/>
            <a:ext cx="6265764" cy="4609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98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643042" y="1643050"/>
            <a:ext cx="564360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928794" y="1857364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一、系统登录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643042" y="2786058"/>
            <a:ext cx="564360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928794" y="3000372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二、填报流程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643042" y="3857628"/>
            <a:ext cx="564360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928794" y="4071942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三、系统操作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643042" y="4929198"/>
            <a:ext cx="564360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928794" y="5143512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四、功能操作</a:t>
            </a:r>
          </a:p>
        </p:txBody>
      </p:sp>
    </p:spTree>
    <p:extLst>
      <p:ext uri="{BB962C8B-B14F-4D97-AF65-F5344CB8AC3E}">
        <p14:creationId xmlns:p14="http://schemas.microsoft.com/office/powerpoint/2010/main" val="214808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系统登录</a:t>
            </a:r>
            <a:endParaRPr lang="zh-CN" altLang="en-US" dirty="0"/>
          </a:p>
        </p:txBody>
      </p:sp>
      <p:sp>
        <p:nvSpPr>
          <p:cNvPr id="31" name="矩形 1"/>
          <p:cNvSpPr>
            <a:spLocks noChangeArrowheads="1"/>
          </p:cNvSpPr>
          <p:nvPr/>
        </p:nvSpPr>
        <p:spPr bwMode="auto">
          <a:xfrm>
            <a:off x="323528" y="1412776"/>
            <a:ext cx="378732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71487" lvl="1">
              <a:lnSpc>
                <a:spcPct val="150000"/>
              </a:lnSpc>
              <a:spcBef>
                <a:spcPct val="20000"/>
              </a:spcBef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电脑设置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471487" lvl="1">
              <a:lnSpc>
                <a:spcPct val="150000"/>
              </a:lnSpc>
              <a:spcBef>
                <a:spcPct val="20000"/>
              </a:spcBef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连接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互联网</a:t>
            </a:r>
            <a:endParaRPr lang="en-US" altLang="zh-CN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471487" lvl="1">
              <a:lnSpc>
                <a:spcPct val="150000"/>
              </a:lnSpc>
              <a:spcBef>
                <a:spcPct val="20000"/>
              </a:spcBef>
            </a:pPr>
            <a:r>
              <a:rPr lang="zh-CN" altLang="en-US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卸载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3721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、上网助手等插件</a:t>
            </a:r>
          </a:p>
          <a:p>
            <a:pPr marL="471487" lvl="1">
              <a:lnSpc>
                <a:spcPct val="150000"/>
              </a:lnSpc>
              <a:spcBef>
                <a:spcPct val="20000"/>
              </a:spcBef>
            </a:pPr>
            <a:r>
              <a:rPr lang="zh-CN" altLang="en-US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取消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baidu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google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360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、搜狗等弹出窗口设置</a:t>
            </a:r>
            <a:endParaRPr lang="en-US" altLang="zh-CN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471487" lvl="1">
              <a:lnSpc>
                <a:spcPct val="150000"/>
              </a:lnSpc>
              <a:spcBef>
                <a:spcPct val="20000"/>
              </a:spcBef>
            </a:pPr>
            <a:r>
              <a:rPr lang="zh-CN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将报表系统配制为可信任站点</a:t>
            </a:r>
            <a:endParaRPr lang="en-US" altLang="zh-CN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471487" lvl="1">
              <a:lnSpc>
                <a:spcPct val="150000"/>
              </a:lnSpc>
              <a:spcBef>
                <a:spcPct val="20000"/>
              </a:spcBef>
            </a:pPr>
            <a:r>
              <a:rPr lang="zh-CN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安装</a:t>
            </a:r>
            <a:r>
              <a:rPr lang="en-US" altLang="zh-CN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OCX</a:t>
            </a:r>
            <a:r>
              <a:rPr lang="zh-CN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控件（本系统首页下载</a:t>
            </a:r>
            <a:r>
              <a:rPr lang="zh-CN" alt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）</a:t>
            </a:r>
            <a:endParaRPr lang="zh-CN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2" name="内容占位符 2"/>
          <p:cNvSpPr txBox="1">
            <a:spLocks/>
          </p:cNvSpPr>
          <p:nvPr/>
        </p:nvSpPr>
        <p:spPr>
          <a:xfrm>
            <a:off x="4499992" y="1340768"/>
            <a:ext cx="4248472" cy="50403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1487" lvl="1">
              <a:lnSpc>
                <a:spcPct val="150000"/>
              </a:lnSpc>
              <a:buFontTx/>
              <a:buNone/>
            </a:pPr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登录流程</a:t>
            </a:r>
            <a:endParaRPr lang="en-US" altLang="zh-CN" sz="1800" b="1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471487" lvl="1">
              <a:lnSpc>
                <a:spcPct val="150000"/>
              </a:lnSpc>
              <a:buFontTx/>
              <a:buNone/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打开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Internet Explorer</a:t>
            </a:r>
          </a:p>
          <a:p>
            <a:pPr marL="471487" lvl="1">
              <a:lnSpc>
                <a:spcPct val="150000"/>
              </a:lnSpc>
              <a:buFontTx/>
              <a:buNone/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输入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培训登录地址：</a:t>
            </a:r>
            <a:endParaRPr lang="en-US" altLang="zh-CN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471487" lvl="1">
              <a:lnSpc>
                <a:spcPct val="150000"/>
              </a:lnSpc>
              <a:buFontTx/>
              <a:buNone/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  <a:hlinkClick r:id="rId2"/>
              </a:rPr>
              <a:t>http://114.113.225.43:8001/netrep</a:t>
            </a:r>
            <a:endParaRPr lang="en-US" altLang="zh-CN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471487" lvl="1">
              <a:lnSpc>
                <a:spcPct val="150000"/>
              </a:lnSpc>
              <a:buFontTx/>
              <a:buNone/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输入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用户名及密码</a:t>
            </a:r>
            <a:endParaRPr lang="en-US" altLang="zh-CN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471487" lvl="1">
              <a:lnSpc>
                <a:spcPct val="150000"/>
              </a:lnSpc>
              <a:buFontTx/>
              <a:buNone/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登录名（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12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位）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:</a:t>
            </a:r>
          </a:p>
          <a:p>
            <a:pPr marL="471487" lvl="1">
              <a:lnSpc>
                <a:spcPct val="150000"/>
              </a:lnSpc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组织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机构代码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+9KJ</a:t>
            </a:r>
          </a:p>
          <a:p>
            <a:pPr marL="471487" lvl="1">
              <a:lnSpc>
                <a:spcPct val="150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初始密码为空</a:t>
            </a:r>
            <a:endParaRPr lang="en-US" altLang="zh-CN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None/>
            </a:pPr>
            <a:endParaRPr lang="en-US" altLang="zh-CN" sz="2000" b="1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系统登录</a:t>
            </a:r>
            <a:endParaRPr lang="zh-CN" alt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411" y="2148284"/>
            <a:ext cx="4865688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74" y="1129109"/>
            <a:ext cx="3968750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9" y="2478484"/>
            <a:ext cx="4276725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74" y="2924944"/>
            <a:ext cx="4032250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系统登录</a:t>
            </a:r>
            <a:endParaRPr lang="zh-CN" altLang="en-US" dirty="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5" y="3014043"/>
            <a:ext cx="382905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234846"/>
            <a:ext cx="2600325" cy="43148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075" y="1196628"/>
            <a:ext cx="479107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772891"/>
            <a:ext cx="479107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00" y="2276128"/>
            <a:ext cx="479107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613" y="2930178"/>
            <a:ext cx="479107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0" y="980728"/>
            <a:ext cx="7343775" cy="275272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indent="-256032">
              <a:lnSpc>
                <a:spcPct val="200000"/>
              </a:lnSpc>
              <a:buFontTx/>
              <a:buNone/>
              <a:defRPr/>
            </a:pPr>
            <a:r>
              <a:rPr lang="en-US" altLang="zh-CN" sz="3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en-US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！！！</a:t>
            </a:r>
            <a:endParaRPr lang="en-US" altLang="zh-CN" sz="3600" b="1" dirty="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65760" indent="-256032">
              <a:lnSpc>
                <a:spcPct val="200000"/>
              </a:lnSpc>
              <a:buFontTx/>
              <a:buNone/>
              <a:defRPr/>
            </a:pPr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en-US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安装完毕后，需要关闭所有的</a:t>
            </a:r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IE</a:t>
            </a:r>
            <a:r>
              <a:rPr lang="zh-CN" altLang="en-US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浏览器，然后重新登录，这样新安装</a:t>
            </a:r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OCX</a:t>
            </a:r>
            <a:r>
              <a:rPr lang="zh-CN" altLang="en-US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控件才能生效。</a:t>
            </a:r>
            <a:endParaRPr lang="zh-CN" altLang="en-US" sz="3600" b="1" dirty="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042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643042" y="1643050"/>
            <a:ext cx="564360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928794" y="1857364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一、系统登录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643042" y="2786058"/>
            <a:ext cx="564360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928794" y="3000372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二、填报流程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643042" y="3857628"/>
            <a:ext cx="564360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928794" y="4071942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三、系统操作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643042" y="4929198"/>
            <a:ext cx="564360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928794" y="5143512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四、功能操作</a:t>
            </a:r>
          </a:p>
        </p:txBody>
      </p:sp>
    </p:spTree>
    <p:extLst>
      <p:ext uri="{BB962C8B-B14F-4D97-AF65-F5344CB8AC3E}">
        <p14:creationId xmlns:p14="http://schemas.microsoft.com/office/powerpoint/2010/main" val="214808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填报流程</a:t>
            </a:r>
            <a:endParaRPr lang="zh-CN" alt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5978996" cy="527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643042" y="1643050"/>
            <a:ext cx="564360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928794" y="1857364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一、系统登录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643042" y="2786058"/>
            <a:ext cx="564360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928794" y="3000372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二、填报流程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643042" y="3857628"/>
            <a:ext cx="564360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928794" y="4071942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三、系统操作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643042" y="4929198"/>
            <a:ext cx="564360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928794" y="5143512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四、功能操作</a:t>
            </a:r>
          </a:p>
        </p:txBody>
      </p:sp>
    </p:spTree>
    <p:extLst>
      <p:ext uri="{BB962C8B-B14F-4D97-AF65-F5344CB8AC3E}">
        <p14:creationId xmlns:p14="http://schemas.microsoft.com/office/powerpoint/2010/main" val="214808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0118" y="428612"/>
            <a:ext cx="8229600" cy="642934"/>
          </a:xfrm>
        </p:spPr>
        <p:txBody>
          <a:bodyPr/>
          <a:lstStyle/>
          <a:p>
            <a:r>
              <a:rPr lang="zh-CN" altLang="en-US" dirty="0" smtClean="0"/>
              <a:t>系统操作</a:t>
            </a:r>
            <a:endParaRPr lang="zh-CN" altLang="en-US" dirty="0"/>
          </a:p>
        </p:txBody>
      </p:sp>
      <p:sp>
        <p:nvSpPr>
          <p:cNvPr id="2304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2367"/>
            <a:ext cx="9144000" cy="59150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66"/>
          <p:cNvGrpSpPr>
            <a:grpSpLocks/>
          </p:cNvGrpSpPr>
          <p:nvPr/>
        </p:nvGrpSpPr>
        <p:grpSpPr bwMode="auto">
          <a:xfrm>
            <a:off x="1403350" y="2223466"/>
            <a:ext cx="5424488" cy="4500563"/>
            <a:chOff x="1846108" y="2464398"/>
            <a:chExt cx="6929486" cy="3929090"/>
          </a:xfrm>
        </p:grpSpPr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1846108" y="2464398"/>
              <a:ext cx="6929486" cy="392909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9pPr>
            </a:lstStyle>
            <a:p>
              <a:pPr eaLnBrk="1" hangingPunct="1"/>
              <a:endParaRPr lang="zh-CN" altLang="zh-CN" sz="20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63"/>
            <p:cNvSpPr txBox="1">
              <a:spLocks noChangeArrowheads="1"/>
            </p:cNvSpPr>
            <p:nvPr/>
          </p:nvSpPr>
          <p:spPr bwMode="auto">
            <a:xfrm>
              <a:off x="4500562" y="3929066"/>
              <a:ext cx="2714644" cy="349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9pPr>
            </a:lstStyle>
            <a:p>
              <a:r>
                <a:rPr lang="zh-CN" altLang="en-US" sz="20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表体展现及录入区域</a:t>
              </a:r>
            </a:p>
          </p:txBody>
        </p:sp>
      </p:grpSp>
      <p:grpSp>
        <p:nvGrpSpPr>
          <p:cNvPr id="9" name="组合 67"/>
          <p:cNvGrpSpPr>
            <a:grpSpLocks/>
          </p:cNvGrpSpPr>
          <p:nvPr/>
        </p:nvGrpSpPr>
        <p:grpSpPr bwMode="auto">
          <a:xfrm>
            <a:off x="21679" y="1067767"/>
            <a:ext cx="7286625" cy="574675"/>
            <a:chOff x="345499" y="1331626"/>
            <a:chExt cx="7286676" cy="882928"/>
          </a:xfrm>
        </p:grpSpPr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345499" y="1857364"/>
              <a:ext cx="7286676" cy="35719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9pPr>
            </a:lstStyle>
            <a:p>
              <a:pPr eaLnBrk="1" hangingPunct="1"/>
              <a:endParaRPr lang="zh-CN" altLang="en-US" sz="20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圆角矩形标注 10"/>
            <p:cNvSpPr/>
            <p:nvPr/>
          </p:nvSpPr>
          <p:spPr bwMode="auto">
            <a:xfrm>
              <a:off x="5683258" y="1331626"/>
              <a:ext cx="1871676" cy="365854"/>
            </a:xfrm>
            <a:prstGeom prst="wedgeRoundRectCallout">
              <a:avLst>
                <a:gd name="adj1" fmla="val -29424"/>
                <a:gd name="adj2" fmla="val 118533"/>
                <a:gd name="adj3" fmla="val 16667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eaLnBrk="0" hangingPunct="0"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功能按钮区域</a:t>
              </a:r>
            </a:p>
          </p:txBody>
        </p:sp>
      </p:grpSp>
      <p:grpSp>
        <p:nvGrpSpPr>
          <p:cNvPr id="12" name="组合 68"/>
          <p:cNvGrpSpPr>
            <a:grpSpLocks/>
          </p:cNvGrpSpPr>
          <p:nvPr/>
        </p:nvGrpSpPr>
        <p:grpSpPr bwMode="auto">
          <a:xfrm>
            <a:off x="1403350" y="1407492"/>
            <a:ext cx="7192963" cy="815975"/>
            <a:chOff x="2000232" y="1767729"/>
            <a:chExt cx="7858855" cy="1069701"/>
          </a:xfrm>
        </p:grpSpPr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2000232" y="2285992"/>
              <a:ext cx="7740406" cy="551438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9pPr>
            </a:lstStyle>
            <a:p>
              <a:pPr eaLnBrk="1" hangingPunct="1"/>
              <a:endParaRPr lang="zh-CN" altLang="en-US" sz="20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圆角矩形标注 13"/>
            <p:cNvSpPr/>
            <p:nvPr/>
          </p:nvSpPr>
          <p:spPr bwMode="auto">
            <a:xfrm>
              <a:off x="7654583" y="1767729"/>
              <a:ext cx="2204504" cy="486985"/>
            </a:xfrm>
            <a:prstGeom prst="wedgeRoundRectCallout">
              <a:avLst>
                <a:gd name="adj1" fmla="val -36398"/>
                <a:gd name="adj2" fmla="val 97040"/>
                <a:gd name="adj3" fmla="val 16667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eaLnBrk="0" hangingPunct="0"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报表选择区域</a:t>
              </a:r>
            </a:p>
          </p:txBody>
        </p:sp>
      </p:grpSp>
      <p:grpSp>
        <p:nvGrpSpPr>
          <p:cNvPr id="15" name="组合 65"/>
          <p:cNvGrpSpPr>
            <a:grpSpLocks/>
          </p:cNvGrpSpPr>
          <p:nvPr/>
        </p:nvGrpSpPr>
        <p:grpSpPr bwMode="auto">
          <a:xfrm>
            <a:off x="72989" y="1802779"/>
            <a:ext cx="1077913" cy="5126038"/>
            <a:chOff x="428596" y="2285992"/>
            <a:chExt cx="1500198" cy="4286280"/>
          </a:xfrm>
        </p:grpSpPr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428596" y="2285992"/>
              <a:ext cx="1500198" cy="428628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9pPr>
            </a:lstStyle>
            <a:p>
              <a:pPr eaLnBrk="1" hangingPunct="1"/>
              <a:endParaRPr lang="en-US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endParaRPr lang="en-US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endParaRPr lang="en-US" altLang="zh-CN" sz="2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64"/>
            <p:cNvSpPr txBox="1">
              <a:spLocks noChangeArrowheads="1"/>
            </p:cNvSpPr>
            <p:nvPr/>
          </p:nvSpPr>
          <p:spPr bwMode="auto">
            <a:xfrm>
              <a:off x="1000099" y="3879965"/>
              <a:ext cx="581593" cy="1621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方正中倩简体" pitchFamily="65" charset="-122"/>
                  <a:ea typeface="方正中倩简体" pitchFamily="65" charset="-122"/>
                </a:defRPr>
              </a:lvl9pPr>
            </a:lstStyle>
            <a:p>
              <a:pPr eaLnBrk="1" hangingPunct="1"/>
              <a:r>
                <a:rPr lang="zh-CN" altLang="en-US" sz="2000">
                  <a:latin typeface="微软雅黑" pitchFamily="34" charset="-122"/>
                  <a:ea typeface="微软雅黑" pitchFamily="34" charset="-122"/>
                </a:rPr>
                <a:t>单位选择区域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2668</TotalTime>
  <Words>1319</Words>
  <Application>Microsoft Office PowerPoint</Application>
  <PresentationFormat>全屏显示(4:3)</PresentationFormat>
  <Paragraphs>142</Paragraphs>
  <Slides>19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PowerPoint 演示文稿</vt:lpstr>
      <vt:lpstr>PowerPoint 演示文稿</vt:lpstr>
      <vt:lpstr>系统登录</vt:lpstr>
      <vt:lpstr>系统登录</vt:lpstr>
      <vt:lpstr>系统登录</vt:lpstr>
      <vt:lpstr>PowerPoint 演示文稿</vt:lpstr>
      <vt:lpstr>填报流程</vt:lpstr>
      <vt:lpstr>PowerPoint 演示文稿</vt:lpstr>
      <vt:lpstr>系统操作</vt:lpstr>
      <vt:lpstr>系统操作</vt:lpstr>
      <vt:lpstr>系统操作</vt:lpstr>
      <vt:lpstr>系统操作</vt:lpstr>
      <vt:lpstr>系统操作——注意事项</vt:lpstr>
      <vt:lpstr>PowerPoint 演示文稿</vt:lpstr>
      <vt:lpstr>功能操作</vt:lpstr>
      <vt:lpstr>功能操作</vt:lpstr>
      <vt:lpstr>功能操作</vt:lpstr>
      <vt:lpstr>功能操作</vt:lpstr>
      <vt:lpstr>PowerPoint 演示文稿</vt:lpstr>
    </vt:vector>
  </TitlesOfParts>
  <Manager>邢姝</Manager>
  <Company>北京久其软件股份有限公司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中建材综合数据管理平台投标述标</dc:title>
  <dc:subject>中建材投标</dc:subject>
  <dc:creator>邢姝</dc:creator>
  <cp:keywords>企业集团第一事业部</cp:keywords>
  <cp:lastModifiedBy>武鹏飞</cp:lastModifiedBy>
  <cp:revision>221</cp:revision>
  <dcterms:created xsi:type="dcterms:W3CDTF">2012-10-11T02:30:44Z</dcterms:created>
  <dcterms:modified xsi:type="dcterms:W3CDTF">2013-10-26T10:05:19Z</dcterms:modified>
  <cp:category>企业集团第一事业部</cp:category>
</cp:coreProperties>
</file>